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</p:sldMasterIdLst>
  <p:notesMasterIdLst>
    <p:notesMasterId r:id="rId34"/>
  </p:notesMasterIdLst>
  <p:sldIdLst>
    <p:sldId id="260" r:id="rId9"/>
    <p:sldId id="273" r:id="rId10"/>
    <p:sldId id="287" r:id="rId11"/>
    <p:sldId id="261" r:id="rId12"/>
    <p:sldId id="269" r:id="rId13"/>
    <p:sldId id="270" r:id="rId14"/>
    <p:sldId id="271" r:id="rId15"/>
    <p:sldId id="263" r:id="rId16"/>
    <p:sldId id="274" r:id="rId17"/>
    <p:sldId id="265" r:id="rId18"/>
    <p:sldId id="266" r:id="rId19"/>
    <p:sldId id="268" r:id="rId20"/>
    <p:sldId id="267" r:id="rId21"/>
    <p:sldId id="259" r:id="rId22"/>
    <p:sldId id="258" r:id="rId23"/>
    <p:sldId id="283" r:id="rId24"/>
    <p:sldId id="282" r:id="rId25"/>
    <p:sldId id="281" r:id="rId26"/>
    <p:sldId id="280" r:id="rId27"/>
    <p:sldId id="279" r:id="rId28"/>
    <p:sldId id="278" r:id="rId29"/>
    <p:sldId id="256" r:id="rId30"/>
    <p:sldId id="284" r:id="rId31"/>
    <p:sldId id="285" r:id="rId32"/>
    <p:sldId id="272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E5311-00CA-49CC-8A62-58AB887C95F6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EFF78-DB06-4209-B52A-2D0341FCBE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20000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20000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20000">
    <p:wheel spokes="3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20000">
    <p:wheel spokes="3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20000">
    <p:wheel spokes="3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20000">
    <p:wheel spokes="3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20000">
    <p:wheel spokes="3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20000">
    <p:wheel spokes="3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advTm="20000">
    <p:wheel spokes="3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20000">
    <p:wheel spokes="3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20000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Tm="20000">
    <p:wheel spokes="3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heel spokes="3"/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heel spokes="3"/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heel spokes="3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heel spokes="3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heel spokes="3"/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heel spokes="3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B930ED-6576-498E-8D02-58688DC02B2F}" type="datetimeFigureOut">
              <a:rPr lang="fr-FR" smtClean="0"/>
              <a:pPr/>
              <a:t>28/03/2019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EBF476-75DA-4FE8-8D6E-E1A30E4CF1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wheel spokes="3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OPTION EPS </a:t>
            </a:r>
            <a:br>
              <a:rPr lang="fr-FR" dirty="0" smtClean="0"/>
            </a:br>
            <a:r>
              <a:rPr lang="fr-FR" dirty="0" smtClean="0"/>
              <a:t>LYCEE </a:t>
            </a:r>
            <a:r>
              <a:rPr lang="fr-FR" dirty="0" smtClean="0"/>
              <a:t>LAVOISIER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b="1" i="1" dirty="0" smtClean="0"/>
              <a:t>Par la diversité de son offre de formation, le lycée Lavoisier souhaite favoriser l’intégration et la réussite de tous les élèves.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3203848" y="3861048"/>
            <a:ext cx="2783520" cy="260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620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CONDITIONS D'ACCES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Le nombre de places étant limité à 24, un recrutement départemental est réalisé à partir </a:t>
            </a:r>
            <a:r>
              <a:rPr lang="fr-FR" dirty="0" smtClean="0"/>
              <a:t>du questionnaire .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Un internat de 210 places peut accueillir votre enfant en chambre de deux à trois personnes. Deux conseillers principaux d’éducation et une infirmière assurent le suivi des internes en dehors des heures de cours.</a:t>
            </a:r>
          </a:p>
          <a:p>
            <a:endParaRPr lang="fr-FR" dirty="0"/>
          </a:p>
        </p:txBody>
      </p:sp>
    </p:spTree>
  </p:cSld>
  <p:clrMapOvr>
    <a:masterClrMapping/>
  </p:clrMapOvr>
  <p:transition advTm="15631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POURSUITE DE SCOLARITE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286000"/>
            <a:ext cx="8229600" cy="4167336"/>
          </a:xfrm>
        </p:spPr>
        <p:txBody>
          <a:bodyPr>
            <a:normAutofit/>
          </a:bodyPr>
          <a:lstStyle/>
          <a:p>
            <a:r>
              <a:rPr lang="fr-FR" sz="2600" dirty="0" smtClean="0"/>
              <a:t>A l’issue de la classe de seconde, l'élève choisit de poursuivre ou non cet enseignement facultatif.</a:t>
            </a:r>
            <a:endParaRPr lang="fr-FR" sz="2600" b="1" dirty="0" smtClean="0"/>
          </a:p>
          <a:p>
            <a:r>
              <a:rPr lang="fr-FR" sz="2600" dirty="0" smtClean="0"/>
              <a:t>Cet enseignement sera alors évalué en classe de terminale pour </a:t>
            </a:r>
            <a:r>
              <a:rPr lang="fr-FR" sz="2600" b="1" dirty="0" smtClean="0"/>
              <a:t>l’épreuve du baccalauréat avec un coefficient de un</a:t>
            </a:r>
            <a:r>
              <a:rPr lang="fr-FR" sz="2600" dirty="0" smtClean="0"/>
              <a:t>. Ceci permet ainsi de valoriser l'ensemble des compétences acquises au cours de ces trois dernières années.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3347864" y="980728"/>
            <a:ext cx="1469497" cy="1368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0265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VALORISATION DE COMPETENCES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u="sng" dirty="0" smtClean="0"/>
              <a:t>Cet enseignement permet de valoriser les compétences développées par les jeunes </a:t>
            </a:r>
          </a:p>
          <a:p>
            <a:r>
              <a:rPr lang="fr-FR" dirty="0" smtClean="0"/>
              <a:t>au cours de leur cursus scolaire et sportif</a:t>
            </a:r>
          </a:p>
          <a:p>
            <a:r>
              <a:rPr lang="fr-FR" dirty="0" smtClean="0"/>
              <a:t>Au cours des travaux dirigés</a:t>
            </a:r>
          </a:p>
          <a:p>
            <a:r>
              <a:rPr lang="fr-FR" dirty="0" smtClean="0"/>
              <a:t>Au cours des actions effectuées en seconde et première en milieu associatif (attestations figurant dans le livret scolaire)</a:t>
            </a:r>
            <a:endParaRPr lang="fr-FR" dirty="0"/>
          </a:p>
        </p:txBody>
      </p:sp>
    </p:spTree>
  </p:cSld>
  <p:clrMapOvr>
    <a:masterClrMapping/>
  </p:clrMapOvr>
  <p:transition advTm="15257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POURSUITE D'ETUDES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Les élèves ayant suivi cet enseignement facultatif repartent avec </a:t>
            </a:r>
            <a:r>
              <a:rPr lang="fr-FR" u="sng" dirty="0" smtClean="0"/>
              <a:t>un bagage non négligeable dans les filières liées aux métiers de l'animation, de l'enseignement mais aussi du médical et paramédical.</a:t>
            </a:r>
          </a:p>
          <a:p>
            <a:r>
              <a:rPr lang="fr-FR" dirty="0" smtClean="0"/>
              <a:t>Les orientations des anciens élèves restent cependant aussi diverses et variées que les autres élèves.</a:t>
            </a:r>
          </a:p>
          <a:p>
            <a:endParaRPr lang="fr-FR" dirty="0"/>
          </a:p>
        </p:txBody>
      </p:sp>
      <p:pic>
        <p:nvPicPr>
          <p:cNvPr id="4" name="Picture 2" descr="http://2.bp.blogspot.com/-N91R9Vbe_Ac/T6KSTyTxs2I/AAAAAAAAALw/IExyScG4zSI/s1600/sportmicro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572008"/>
            <a:ext cx="2072480" cy="2160240"/>
          </a:xfrm>
          <a:prstGeom prst="rect">
            <a:avLst/>
          </a:prstGeom>
          <a:noFill/>
        </p:spPr>
      </p:pic>
    </p:spTree>
  </p:cSld>
  <p:clrMapOvr>
    <a:masterClrMapping/>
  </p:clrMapOvr>
  <p:transition advTm="15709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hoto1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714356"/>
            <a:ext cx="3658160" cy="273630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00034" y="285728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Une association sportive active</a:t>
            </a:r>
            <a:endParaRPr lang="fr-FR" b="1" dirty="0"/>
          </a:p>
        </p:txBody>
      </p:sp>
      <p:pic>
        <p:nvPicPr>
          <p:cNvPr id="7" name="Image 6" descr="Ru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500174"/>
            <a:ext cx="2643206" cy="4704277"/>
          </a:xfrm>
          <a:prstGeom prst="rect">
            <a:avLst/>
          </a:prstGeom>
        </p:spPr>
      </p:pic>
      <p:pic>
        <p:nvPicPr>
          <p:cNvPr id="11" name="Image 10" descr="IMG_16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3571876"/>
            <a:ext cx="4045962" cy="3024336"/>
          </a:xfrm>
          <a:prstGeom prst="rect">
            <a:avLst/>
          </a:prstGeom>
        </p:spPr>
      </p:pic>
    </p:spTree>
  </p:cSld>
  <p:clrMapOvr>
    <a:masterClrMapping/>
  </p:clrMapOvr>
  <p:transition advTm="5990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Cross UNSS </a:t>
            </a:r>
            <a:br>
              <a:rPr lang="fr-FR" dirty="0" smtClean="0"/>
            </a:br>
            <a:r>
              <a:rPr lang="fr-FR" dirty="0" smtClean="0"/>
              <a:t> Championnat de France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2018 - 2019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54634"/>
          </a:xfrm>
        </p:spPr>
        <p:txBody>
          <a:bodyPr/>
          <a:lstStyle/>
          <a:p>
            <a:pPr algn="ctr">
              <a:buNone/>
            </a:pPr>
            <a:endParaRPr lang="fr-FR" dirty="0"/>
          </a:p>
        </p:txBody>
      </p:sp>
      <p:pic>
        <p:nvPicPr>
          <p:cNvPr id="8" name="Image 7" descr="Avion cro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214554"/>
            <a:ext cx="7488877" cy="4218000"/>
          </a:xfrm>
          <a:prstGeom prst="rect">
            <a:avLst/>
          </a:prstGeom>
        </p:spPr>
      </p:pic>
    </p:spTree>
  </p:cSld>
  <p:clrMapOvr>
    <a:masterClrMapping/>
  </p:clrMapOvr>
  <p:transition advTm="5975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VOLLEY LOISIR ET COMPETITION</a:t>
            </a:r>
            <a:endParaRPr lang="fr-FR" dirty="0"/>
          </a:p>
        </p:txBody>
      </p:sp>
      <p:pic>
        <p:nvPicPr>
          <p:cNvPr id="4" name="Espace réservé du contenu 3" descr="IMG_20170427_1914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3865860" cy="2899395"/>
          </a:xfrm>
        </p:spPr>
      </p:pic>
      <p:pic>
        <p:nvPicPr>
          <p:cNvPr id="5" name="Image 4" descr="IMG_20161207_1618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356992"/>
            <a:ext cx="4067944" cy="3050958"/>
          </a:xfrm>
          <a:prstGeom prst="rect">
            <a:avLst/>
          </a:prstGeom>
        </p:spPr>
      </p:pic>
    </p:spTree>
  </p:cSld>
  <p:clrMapOvr>
    <a:masterClrMapping/>
  </p:clrMapOvr>
  <p:transition advTm="5896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fr-FR" dirty="0" smtClean="0"/>
              <a:t>JEUNES ORGANISATEURS</a:t>
            </a:r>
            <a:endParaRPr lang="fr-FR" dirty="0"/>
          </a:p>
        </p:txBody>
      </p:sp>
      <p:pic>
        <p:nvPicPr>
          <p:cNvPr id="4" name="Espace réservé du contenu 3" descr="IMG_20170607_1207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3024335" cy="4032445"/>
          </a:xfrm>
        </p:spPr>
      </p:pic>
      <p:pic>
        <p:nvPicPr>
          <p:cNvPr id="5" name="Image 4" descr="IMG_20170303_1601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196752"/>
            <a:ext cx="3275856" cy="2456892"/>
          </a:xfrm>
          <a:prstGeom prst="rect">
            <a:avLst/>
          </a:prstGeom>
        </p:spPr>
      </p:pic>
      <p:pic>
        <p:nvPicPr>
          <p:cNvPr id="6" name="Image 5" descr="IMG_20170523_1103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861048"/>
            <a:ext cx="3707904" cy="2780928"/>
          </a:xfrm>
          <a:prstGeom prst="rect">
            <a:avLst/>
          </a:prstGeom>
        </p:spPr>
      </p:pic>
    </p:spTree>
  </p:cSld>
  <p:clrMapOvr>
    <a:masterClrMapping/>
  </p:clrMapOvr>
  <p:transition advTm="6521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ESCALADE LOISIR</a:t>
            </a:r>
            <a:endParaRPr lang="fr-FR" dirty="0"/>
          </a:p>
        </p:txBody>
      </p:sp>
      <p:pic>
        <p:nvPicPr>
          <p:cNvPr id="4" name="Espace réservé du contenu 3" descr="IMG_20170207_1126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3072342" cy="2304256"/>
          </a:xfrm>
        </p:spPr>
      </p:pic>
      <p:pic>
        <p:nvPicPr>
          <p:cNvPr id="5" name="Image 4" descr="IMG_20170517_1408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340768"/>
            <a:ext cx="2880320" cy="3840427"/>
          </a:xfrm>
          <a:prstGeom prst="rect">
            <a:avLst/>
          </a:prstGeom>
        </p:spPr>
      </p:pic>
      <p:pic>
        <p:nvPicPr>
          <p:cNvPr id="6" name="Image 5" descr="IMG_20170524_152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789040"/>
            <a:ext cx="2085695" cy="2780927"/>
          </a:xfrm>
          <a:prstGeom prst="rect">
            <a:avLst/>
          </a:prstGeom>
        </p:spPr>
      </p:pic>
    </p:spTree>
  </p:cSld>
  <p:clrMapOvr>
    <a:masterClrMapping/>
  </p:clrMapOvr>
  <p:transition advTm="6443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ORGANISATEURS JOURNEE SPORT PARTAGE</a:t>
            </a:r>
            <a:endParaRPr lang="fr-FR" dirty="0"/>
          </a:p>
        </p:txBody>
      </p:sp>
      <p:pic>
        <p:nvPicPr>
          <p:cNvPr id="6" name="Espace réservé du contenu 5" descr="IMG_20170523_1528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 advTm="6443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323528" y="188640"/>
            <a:ext cx="3600400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2267744" y="2276872"/>
            <a:ext cx="4032448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123728" y="4869160"/>
            <a:ext cx="4176464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971600" y="764704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3 heures par semaine en seconde</a:t>
            </a:r>
          </a:p>
          <a:p>
            <a:pPr algn="ctr"/>
            <a:endParaRPr lang="fr-FR" dirty="0" smtClean="0"/>
          </a:p>
          <a:p>
            <a:endParaRPr lang="fr-FR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2915816" y="2924944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Des sports uniques dans le département</a:t>
            </a:r>
            <a:endParaRPr lang="fr-FR" sz="2000" dirty="0"/>
          </a:p>
        </p:txBody>
      </p:sp>
      <p:sp>
        <p:nvSpPr>
          <p:cNvPr id="12" name="Ellipse 11"/>
          <p:cNvSpPr/>
          <p:nvPr/>
        </p:nvSpPr>
        <p:spPr>
          <a:xfrm>
            <a:off x="4788024" y="332656"/>
            <a:ext cx="3672408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5436096" y="83671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3 heures par semaine</a:t>
            </a:r>
          </a:p>
          <a:p>
            <a:pPr algn="ctr"/>
            <a:r>
              <a:rPr lang="fr-FR" dirty="0" smtClean="0"/>
              <a:t>En première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131840" y="522920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3 heures par semaine en</a:t>
            </a:r>
          </a:p>
          <a:p>
            <a:pPr algn="ctr"/>
            <a:r>
              <a:rPr lang="fr-FR" dirty="0" smtClean="0"/>
              <a:t>terminales</a:t>
            </a:r>
          </a:p>
        </p:txBody>
      </p:sp>
    </p:spTree>
  </p:cSld>
  <p:clrMapOvr>
    <a:masterClrMapping/>
  </p:clrMapOvr>
  <p:transition advTm="10000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ACAD. DE BASKET 2017</a:t>
            </a:r>
            <a:endParaRPr lang="fr-FR" dirty="0"/>
          </a:p>
        </p:txBody>
      </p:sp>
      <p:pic>
        <p:nvPicPr>
          <p:cNvPr id="6" name="Espace réservé du contenu 5" descr="IMG_20170208_164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 advTm="6271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FRANCE. FOOT FEMININ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2017-2018-2019</a:t>
            </a:r>
            <a:endParaRPr lang="fr-FR" dirty="0"/>
          </a:p>
        </p:txBody>
      </p:sp>
      <p:pic>
        <p:nvPicPr>
          <p:cNvPr id="7" name="Espace réservé du contenu 6" descr="IMG_20170330_0934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 advTm="6006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857224" y="500042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En compétition et en loisir </a:t>
            </a:r>
          </a:p>
          <a:p>
            <a:pPr algn="ctr"/>
            <a:r>
              <a:rPr lang="fr-FR" b="1" dirty="0" smtClean="0"/>
              <a:t>pour toucher le plus grand nombre d’élèves.</a:t>
            </a:r>
            <a:endParaRPr lang="fr-FR" b="1" dirty="0"/>
          </a:p>
        </p:txBody>
      </p:sp>
      <p:pic>
        <p:nvPicPr>
          <p:cNvPr id="13" name="Image 12" descr="P10005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0099" y="2276872"/>
            <a:ext cx="2712301" cy="2034226"/>
          </a:xfrm>
          <a:prstGeom prst="rect">
            <a:avLst/>
          </a:prstGeom>
        </p:spPr>
      </p:pic>
      <p:pic>
        <p:nvPicPr>
          <p:cNvPr id="14" name="Image 13" descr="IMG_16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04864"/>
            <a:ext cx="4045962" cy="3024336"/>
          </a:xfrm>
          <a:prstGeom prst="rect">
            <a:avLst/>
          </a:prstGeom>
        </p:spPr>
      </p:pic>
    </p:spTree>
  </p:cSld>
  <p:clrMapOvr>
    <a:masterClrMapping/>
  </p:clrMapOvr>
  <p:transition advTm="5896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2808312" cy="102072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BAULE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95536" y="2060848"/>
            <a:ext cx="2880320" cy="1152128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67544" y="4653136"/>
            <a:ext cx="2880320" cy="1152128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644008" y="4293096"/>
            <a:ext cx="2880320" cy="1152128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Image 9" descr="La Baule 2013 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2843808" cy="2132856"/>
          </a:xfrm>
          <a:prstGeom prst="rect">
            <a:avLst/>
          </a:prstGeom>
        </p:spPr>
      </p:pic>
      <p:pic>
        <p:nvPicPr>
          <p:cNvPr id="12" name="Image 11" descr="Wa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3553122"/>
            <a:ext cx="4025906" cy="300934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85720" y="3929066"/>
            <a:ext cx="30003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LE WAKE BOARD</a:t>
            </a:r>
          </a:p>
        </p:txBody>
      </p:sp>
      <p:pic>
        <p:nvPicPr>
          <p:cNvPr id="11" name="Espace réservé du contenu 3" descr="IMG_13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142852"/>
            <a:ext cx="4224525" cy="3157811"/>
          </a:xfrm>
          <a:prstGeom prst="rect">
            <a:avLst/>
          </a:prstGeom>
        </p:spPr>
      </p:pic>
    </p:spTree>
  </p:cSld>
  <p:clrMapOvr>
    <a:masterClrMapping/>
  </p:clrMapOvr>
  <p:transition advTm="5803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EQUIPES D’ATHLETISME </a:t>
            </a:r>
            <a:br>
              <a:rPr lang="fr-FR" dirty="0" smtClean="0"/>
            </a:br>
            <a:r>
              <a:rPr lang="fr-FR" dirty="0" smtClean="0"/>
              <a:t>France 2016 </a:t>
            </a:r>
            <a:endParaRPr lang="fr-FR" dirty="0"/>
          </a:p>
        </p:txBody>
      </p:sp>
      <p:pic>
        <p:nvPicPr>
          <p:cNvPr id="4" name="Espace réservé du contenu 3" descr="France Athlé 2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6462184" cy="4846638"/>
          </a:xfrm>
        </p:spPr>
      </p:pic>
    </p:spTree>
  </p:cSld>
  <p:clrMapOvr>
    <a:masterClrMapping/>
  </p:clrMapOvr>
  <p:transition advTm="5367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i="1" dirty="0" smtClean="0"/>
              <a:t>L'option EPS au lycée Lavoisier, toute une philosophie.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Image 3" descr="2-copie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1643050"/>
            <a:ext cx="5148064" cy="3861048"/>
          </a:xfrm>
          <a:prstGeom prst="rect">
            <a:avLst/>
          </a:prstGeom>
        </p:spPr>
      </p:pic>
    </p:spTree>
  </p:cSld>
  <p:clrMapOvr>
    <a:masterClrMapping/>
  </p:clrMapOvr>
  <p:transition advTm="16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4 OBJECTIFS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 numCol="1">
            <a:normAutofit/>
          </a:bodyPr>
          <a:lstStyle/>
          <a:p>
            <a:r>
              <a:rPr lang="fr-FR" dirty="0" smtClean="0"/>
              <a:t>Découverte et approfondissement de </a:t>
            </a:r>
            <a:r>
              <a:rPr lang="fr-FR" b="1" dirty="0" smtClean="0"/>
              <a:t>nouvelles pratiques</a:t>
            </a:r>
            <a:endParaRPr lang="fr-FR" sz="3000" b="1" dirty="0" smtClean="0"/>
          </a:p>
          <a:p>
            <a:r>
              <a:rPr lang="fr-FR" sz="3000" dirty="0" smtClean="0"/>
              <a:t>Développement des </a:t>
            </a:r>
            <a:r>
              <a:rPr lang="fr-FR" sz="3000" b="1" dirty="0" smtClean="0"/>
              <a:t>dimensions sociales </a:t>
            </a:r>
            <a:r>
              <a:rPr lang="fr-FR" sz="3000" dirty="0" smtClean="0"/>
              <a:t>par la pratique</a:t>
            </a:r>
          </a:p>
          <a:p>
            <a:r>
              <a:rPr lang="fr-FR" sz="3000" b="1" dirty="0" smtClean="0"/>
              <a:t>Conduite de projet </a:t>
            </a:r>
            <a:r>
              <a:rPr lang="fr-FR" sz="3000" dirty="0" smtClean="0"/>
              <a:t>et conception d’un dossier d’étude</a:t>
            </a:r>
          </a:p>
          <a:p>
            <a:r>
              <a:rPr lang="fr-FR" dirty="0" smtClean="0"/>
              <a:t>Découverte des </a:t>
            </a:r>
            <a:r>
              <a:rPr lang="fr-FR" b="1" dirty="0" smtClean="0"/>
              <a:t>métiers du sport </a:t>
            </a:r>
            <a:r>
              <a:rPr lang="fr-FR" dirty="0" smtClean="0"/>
              <a:t>et des institutions de </a:t>
            </a:r>
            <a:r>
              <a:rPr lang="fr-FR" b="1" dirty="0" smtClean="0"/>
              <a:t>formation</a:t>
            </a:r>
            <a:endParaRPr lang="fr-FR" sz="3000" b="1" dirty="0" smtClean="0"/>
          </a:p>
          <a:p>
            <a:endParaRPr lang="fr-FR" sz="3000" dirty="0" smtClean="0"/>
          </a:p>
          <a:p>
            <a:endParaRPr lang="fr-FR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 advClick="0" advTm="15740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3 THEMES - 6 ACTIVITES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857403"/>
          </a:xfrm>
        </p:spPr>
        <p:txBody>
          <a:bodyPr numCol="1">
            <a:normAutofit/>
          </a:bodyPr>
          <a:lstStyle/>
          <a:p>
            <a:r>
              <a:rPr lang="fr-FR" sz="3000" b="1" dirty="0" smtClean="0"/>
              <a:t>ENTRAINEMENT</a:t>
            </a:r>
            <a:r>
              <a:rPr lang="fr-FR" sz="3000" dirty="0" smtClean="0"/>
              <a:t> </a:t>
            </a:r>
            <a:r>
              <a:rPr lang="fr-FR" dirty="0" smtClean="0"/>
              <a:t>: Animation de séances – Sports </a:t>
            </a:r>
            <a:r>
              <a:rPr lang="fr-FR" dirty="0" smtClean="0"/>
              <a:t>d’opposition</a:t>
            </a:r>
            <a:endParaRPr lang="fr-FR" sz="3000" dirty="0" smtClean="0"/>
          </a:p>
          <a:p>
            <a:r>
              <a:rPr lang="fr-FR" b="1" dirty="0" smtClean="0"/>
              <a:t>PERFORMANCE </a:t>
            </a:r>
            <a:r>
              <a:rPr lang="fr-FR" sz="3000" dirty="0" smtClean="0"/>
              <a:t>: </a:t>
            </a:r>
            <a:r>
              <a:rPr lang="fr-FR" sz="3000" dirty="0" smtClean="0"/>
              <a:t>Relais</a:t>
            </a:r>
            <a:endParaRPr lang="fr-FR" sz="3000" dirty="0" smtClean="0"/>
          </a:p>
          <a:p>
            <a:r>
              <a:rPr lang="fr-FR" sz="3000" b="1" dirty="0" smtClean="0"/>
              <a:t>SECURITE </a:t>
            </a:r>
            <a:r>
              <a:rPr lang="fr-FR" sz="3000" dirty="0" smtClean="0"/>
              <a:t>: Sauvetage – Escalade  </a:t>
            </a:r>
            <a:endParaRPr lang="fr-FR" dirty="0" smtClean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5868144" y="3933056"/>
            <a:ext cx="2749724" cy="2618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3-PPG-pompes-3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5072074"/>
            <a:ext cx="3295650" cy="847725"/>
          </a:xfrm>
          <a:prstGeom prst="rect">
            <a:avLst/>
          </a:prstGeom>
        </p:spPr>
      </p:pic>
    </p:spTree>
  </p:cSld>
  <p:clrMapOvr>
    <a:masterClrMapping/>
  </p:clrMapOvr>
  <p:transition advClick="0" advTm="15101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actions variées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72000"/>
          </a:xfrm>
        </p:spPr>
        <p:txBody>
          <a:bodyPr/>
          <a:lstStyle/>
          <a:p>
            <a:r>
              <a:rPr lang="fr-FR" sz="2700" b="1" dirty="0" smtClean="0"/>
              <a:t>En seconde</a:t>
            </a:r>
            <a:r>
              <a:rPr lang="fr-FR" sz="2700" dirty="0" smtClean="0"/>
              <a:t> : Parcours avenir : animation de séances EPS et exposés sur métiers du sport</a:t>
            </a:r>
          </a:p>
          <a:p>
            <a:r>
              <a:rPr lang="fr-FR" sz="2700" b="1" dirty="0" smtClean="0"/>
              <a:t>En première </a:t>
            </a:r>
            <a:r>
              <a:rPr lang="fr-FR" sz="2700" dirty="0" smtClean="0"/>
              <a:t>: conception et réalisation de projets collectifs : course solidaire, tournois sportifs, Sport Partagé</a:t>
            </a:r>
          </a:p>
          <a:p>
            <a:r>
              <a:rPr lang="fr-FR" sz="2700" b="1" dirty="0" smtClean="0"/>
              <a:t>En terminale </a:t>
            </a:r>
            <a:r>
              <a:rPr lang="fr-FR" sz="2700" dirty="0" smtClean="0"/>
              <a:t>: Préparation à une soutenance de dossier </a:t>
            </a:r>
          </a:p>
          <a:p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4860032" y="4077072"/>
            <a:ext cx="4079528" cy="263078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043608" y="4437112"/>
            <a:ext cx="2894687" cy="213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15210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 smtClean="0"/>
              <a:t>DES IMPLICATIONS EN MILIEU ASSOCIATIF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21296"/>
            <a:ext cx="8229600" cy="4572000"/>
          </a:xfrm>
        </p:spPr>
        <p:txBody>
          <a:bodyPr/>
          <a:lstStyle/>
          <a:p>
            <a:r>
              <a:rPr lang="fr-FR" b="1" dirty="0" smtClean="0"/>
              <a:t>En seconde </a:t>
            </a:r>
            <a:r>
              <a:rPr lang="fr-FR" dirty="0" smtClean="0"/>
              <a:t>: 10 heures d’implication en association. </a:t>
            </a:r>
          </a:p>
          <a:p>
            <a:r>
              <a:rPr lang="fr-FR" b="1" dirty="0" smtClean="0"/>
              <a:t>En première </a:t>
            </a:r>
            <a:r>
              <a:rPr lang="fr-FR" dirty="0" smtClean="0"/>
              <a:t>: 20 heures d’implication sur un événement sportif.</a:t>
            </a:r>
          </a:p>
          <a:p>
            <a:endParaRPr lang="fr-FR" dirty="0" smtClean="0"/>
          </a:p>
        </p:txBody>
      </p:sp>
      <p:pic>
        <p:nvPicPr>
          <p:cNvPr id="4" name="Image 3" descr="escalade 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4437112"/>
            <a:ext cx="2592288" cy="1944216"/>
          </a:xfrm>
          <a:prstGeom prst="rect">
            <a:avLst/>
          </a:prstGeom>
        </p:spPr>
      </p:pic>
      <p:pic>
        <p:nvPicPr>
          <p:cNvPr id="5" name="Image 4" descr="P10004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437112"/>
            <a:ext cx="2651787" cy="1988840"/>
          </a:xfrm>
          <a:prstGeom prst="rect">
            <a:avLst/>
          </a:prstGeom>
        </p:spPr>
      </p:pic>
      <p:pic>
        <p:nvPicPr>
          <p:cNvPr id="6" name="Image 5" descr="P10005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0282" y="4293096"/>
            <a:ext cx="1761660" cy="2348880"/>
          </a:xfrm>
          <a:prstGeom prst="rect">
            <a:avLst/>
          </a:prstGeom>
        </p:spPr>
      </p:pic>
    </p:spTree>
  </p:cSld>
  <p:clrMapOvr>
    <a:masterClrMapping/>
  </p:clrMapOvr>
  <p:transition advTm="20483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5554960" cy="1143000"/>
          </a:xfrm>
        </p:spPr>
        <p:txBody>
          <a:bodyPr/>
          <a:lstStyle/>
          <a:p>
            <a:r>
              <a:rPr lang="fr-FR" dirty="0" smtClean="0"/>
              <a:t>DES PARTENARIATS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4114800" cy="485740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fr-FR" b="1" dirty="0" smtClean="0"/>
              <a:t>En partenariat avec </a:t>
            </a:r>
          </a:p>
          <a:p>
            <a:pPr algn="ctr">
              <a:buNone/>
            </a:pPr>
            <a:r>
              <a:rPr lang="fr-FR" b="1" dirty="0" smtClean="0"/>
              <a:t>le CD escalade 53</a:t>
            </a:r>
          </a:p>
          <a:p>
            <a:pPr algn="ctr">
              <a:buNone/>
            </a:pPr>
            <a:r>
              <a:rPr lang="fr-FR" b="1" dirty="0" smtClean="0"/>
              <a:t>L’UNSS 53</a:t>
            </a:r>
          </a:p>
          <a:p>
            <a:pPr algn="ctr">
              <a:buNone/>
            </a:pPr>
            <a:r>
              <a:rPr lang="fr-FR" dirty="0" smtClean="0"/>
              <a:t> nos élèves ont la possibilité de se joindre à </a:t>
            </a:r>
            <a:r>
              <a:rPr lang="fr-FR" u="sng" dirty="0" smtClean="0"/>
              <a:t>l’organisation de compétitions nationales et internationales </a:t>
            </a:r>
            <a:r>
              <a:rPr lang="fr-FR" dirty="0" smtClean="0"/>
              <a:t>: </a:t>
            </a:r>
          </a:p>
          <a:p>
            <a:pPr algn="ctr">
              <a:buNone/>
            </a:pPr>
            <a:r>
              <a:rPr lang="fr-FR" dirty="0" smtClean="0"/>
              <a:t>Coupe d’Europe (2013) Finale de Coupe du Monde (2014) Championnat de France  Elite (2015.2017.2019)</a:t>
            </a:r>
          </a:p>
          <a:p>
            <a:pPr algn="ctr">
              <a:buNone/>
            </a:pPr>
            <a:r>
              <a:rPr lang="fr-FR" u="sng" dirty="0" smtClean="0"/>
              <a:t>Journée Sport Partagé </a:t>
            </a:r>
          </a:p>
          <a:p>
            <a:pPr algn="ctr">
              <a:buNone/>
            </a:pPr>
            <a:r>
              <a:rPr lang="fr-FR" dirty="0" smtClean="0"/>
              <a:t>Avec des jeunes atteints d’une déficience. </a:t>
            </a:r>
            <a:endParaRPr lang="fr-FR" dirty="0" smtClean="0"/>
          </a:p>
          <a:p>
            <a:pPr algn="ctr">
              <a:buNone/>
            </a:pPr>
            <a:r>
              <a:rPr lang="fr-FR" dirty="0" smtClean="0"/>
              <a:t>Championnat </a:t>
            </a:r>
            <a:r>
              <a:rPr lang="fr-FR" dirty="0" smtClean="0"/>
              <a:t>de France 2019 </a:t>
            </a:r>
          </a:p>
          <a:p>
            <a:pPr algn="ctr">
              <a:buNone/>
            </a:pPr>
            <a:r>
              <a:rPr lang="fr-FR" dirty="0" smtClean="0"/>
              <a:t>( 2016.2017.2018)</a:t>
            </a:r>
          </a:p>
          <a:p>
            <a:pPr algn="ctr">
              <a:buNone/>
            </a:pPr>
            <a:endParaRPr lang="fr-FR" u="sng" dirty="0"/>
          </a:p>
        </p:txBody>
      </p:sp>
      <p:pic>
        <p:nvPicPr>
          <p:cNvPr id="4" name="Image 3" descr="_Brieuc_Deléag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3933056"/>
            <a:ext cx="1805947" cy="2708920"/>
          </a:xfrm>
          <a:prstGeom prst="rect">
            <a:avLst/>
          </a:prstGeom>
        </p:spPr>
      </p:pic>
      <p:pic>
        <p:nvPicPr>
          <p:cNvPr id="6" name="Image 5" descr="WChandi2014_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861048"/>
            <a:ext cx="2357171" cy="1561625"/>
          </a:xfrm>
          <a:prstGeom prst="rect">
            <a:avLst/>
          </a:prstGeom>
        </p:spPr>
      </p:pic>
      <p:pic>
        <p:nvPicPr>
          <p:cNvPr id="7" name="Image 6" descr="Affiche_coupe_du_monde_-_Laval_2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88640"/>
            <a:ext cx="2448272" cy="3458185"/>
          </a:xfrm>
          <a:prstGeom prst="rect">
            <a:avLst/>
          </a:prstGeom>
        </p:spPr>
      </p:pic>
    </p:spTree>
  </p:cSld>
  <p:clrMapOvr>
    <a:masterClrMapping/>
  </p:clrMapOvr>
  <p:transition advTm="15257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57504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CARACTERISTIQUES DES ELEVES CONCERNES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r>
              <a:rPr lang="fr-FR" dirty="0" smtClean="0"/>
              <a:t>Goût pour la pratique d’activités polyvalentes</a:t>
            </a:r>
          </a:p>
          <a:p>
            <a:r>
              <a:rPr lang="fr-FR" dirty="0" smtClean="0"/>
              <a:t>Investissement dans le cadre de l’association sportive (UNSS)</a:t>
            </a:r>
          </a:p>
          <a:p>
            <a:r>
              <a:rPr lang="fr-FR" dirty="0" smtClean="0"/>
              <a:t>Intérêt pour l'analyse de sa pratique et son approche théorique</a:t>
            </a:r>
          </a:p>
          <a:p>
            <a:endParaRPr lang="fr-FR" dirty="0"/>
          </a:p>
        </p:txBody>
      </p:sp>
      <p:pic>
        <p:nvPicPr>
          <p:cNvPr id="4" name="images1"/>
          <p:cNvPicPr/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6357950" y="4786322"/>
            <a:ext cx="2496691" cy="1953195"/>
          </a:xfrm>
          <a:prstGeom prst="rect">
            <a:avLst/>
          </a:prstGeom>
        </p:spPr>
      </p:pic>
    </p:spTree>
  </p:cSld>
  <p:clrMapOvr>
    <a:masterClrMapping/>
  </p:clrMapOvr>
  <p:transition advTm="15210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Programmation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179508" y="1844824"/>
          <a:ext cx="8784979" cy="3901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997"/>
                <a:gridCol w="1254997"/>
                <a:gridCol w="1254997"/>
                <a:gridCol w="1254997"/>
                <a:gridCol w="1254997"/>
                <a:gridCol w="1254997"/>
                <a:gridCol w="1254997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Rockwell"/>
                          <a:ea typeface="Times New Roman"/>
                          <a:cs typeface="Times New Roman"/>
                        </a:rPr>
                        <a:t>ACTIONS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Rockwell"/>
                          <a:ea typeface="Times New Roman"/>
                          <a:cs typeface="Times New Roman"/>
                        </a:rPr>
                        <a:t>CYCLE 1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Rockwell"/>
                          <a:ea typeface="Times New Roman"/>
                          <a:cs typeface="Times New Roman"/>
                        </a:rPr>
                        <a:t>CYCLE 2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Rockwell"/>
                          <a:ea typeface="Times New Roman"/>
                          <a:cs typeface="Times New Roman"/>
                        </a:rPr>
                        <a:t>CYCLE 3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latin typeface="Rockwell"/>
                          <a:ea typeface="Times New Roman"/>
                          <a:cs typeface="Times New Roman"/>
                        </a:rPr>
                        <a:t>CYCLE 4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Rockwell"/>
                          <a:ea typeface="Times New Roman"/>
                          <a:cs typeface="Times New Roman"/>
                        </a:rPr>
                        <a:t>CYCLE 5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Rockwell"/>
                          <a:ea typeface="Times New Roman"/>
                          <a:cs typeface="Times New Roman"/>
                        </a:rPr>
                        <a:t>SECONDES</a:t>
                      </a:r>
                      <a:endParaRPr lang="fr-F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Rockwel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Rockwell"/>
                          <a:ea typeface="Times New Roman"/>
                          <a:cs typeface="Times New Roman"/>
                        </a:rPr>
                        <a:t>Savate BF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Rockwell"/>
                          <a:ea typeface="Times New Roman"/>
                          <a:cs typeface="Times New Roman"/>
                        </a:rPr>
                        <a:t>Escalade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Rockwell"/>
                          <a:ea typeface="Times New Roman"/>
                          <a:cs typeface="Times New Roman"/>
                        </a:rPr>
                        <a:t>Escalade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Rockwell"/>
                          <a:ea typeface="Times New Roman"/>
                          <a:cs typeface="Times New Roman"/>
                        </a:rPr>
                        <a:t>Parcours avenir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Rockwell"/>
                          <a:ea typeface="Times New Roman"/>
                          <a:cs typeface="Times New Roman"/>
                        </a:rPr>
                        <a:t>(animation + fiches métiers)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Rockwell"/>
                          <a:ea typeface="Times New Roman"/>
                          <a:cs typeface="Times New Roman"/>
                        </a:rPr>
                        <a:t>Basket ball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smtClean="0">
                          <a:latin typeface="Rockwell"/>
                          <a:ea typeface="Times New Roman"/>
                          <a:cs typeface="Times New Roman"/>
                        </a:rPr>
                        <a:t>TD Métiers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Rockwell"/>
                          <a:ea typeface="Times New Roman"/>
                          <a:cs typeface="Times New Roman"/>
                        </a:rPr>
                        <a:t>Hand ball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Rockwell"/>
                          <a:ea typeface="Times New Roman"/>
                          <a:cs typeface="Times New Roman"/>
                        </a:rPr>
                        <a:t>Animation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Rockwell"/>
                          <a:ea typeface="Times New Roman"/>
                          <a:cs typeface="Times New Roman"/>
                        </a:rPr>
                        <a:t>Sports d’opposition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Rockwell"/>
                          <a:ea typeface="Times New Roman"/>
                          <a:cs typeface="Times New Roman"/>
                        </a:rPr>
                        <a:t>Animation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Rockwell"/>
                          <a:ea typeface="Times New Roman"/>
                          <a:cs typeface="Times New Roman"/>
                        </a:rPr>
                        <a:t>Sports d’opposition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Rockwell"/>
                          <a:ea typeface="Times New Roman"/>
                          <a:cs typeface="Times New Roman"/>
                        </a:rPr>
                        <a:t>PREMIERES</a:t>
                      </a:r>
                      <a:endParaRPr lang="fr-F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Rockwell"/>
                          <a:ea typeface="Times New Roman"/>
                          <a:cs typeface="Times New Roman"/>
                        </a:rPr>
                        <a:t>Projets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Rockwell"/>
                          <a:ea typeface="Times New Roman"/>
                          <a:cs typeface="Times New Roman"/>
                        </a:rPr>
                        <a:t>(course solidaire, tournois sportifs, Sport partagé)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Rockwell"/>
                          <a:ea typeface="Times New Roman"/>
                          <a:cs typeface="Times New Roman"/>
                        </a:rPr>
                        <a:t>Sauvetage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Rockwell"/>
                          <a:ea typeface="Times New Roman"/>
                          <a:cs typeface="Times New Roman"/>
                        </a:rPr>
                        <a:t>Escalade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Rockwell"/>
                          <a:ea typeface="Times New Roman"/>
                          <a:cs typeface="Times New Roman"/>
                        </a:rPr>
                        <a:t>Volley ball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Rockwell"/>
                          <a:ea typeface="Times New Roman"/>
                          <a:cs typeface="Times New Roman"/>
                        </a:rPr>
                        <a:t>Escalade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Rockwell"/>
                          <a:ea typeface="Times New Roman"/>
                          <a:cs typeface="Times New Roman"/>
                        </a:rPr>
                        <a:t>Volley ball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>
                        <a:solidFill>
                          <a:srgbClr val="FF0000"/>
                        </a:solidFill>
                        <a:latin typeface="Rockwel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Rockwell"/>
                          <a:ea typeface="Times New Roman"/>
                          <a:cs typeface="Times New Roman"/>
                        </a:rPr>
                        <a:t>Sauvetage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Rockwell"/>
                          <a:ea typeface="Times New Roman"/>
                          <a:cs typeface="Times New Roman"/>
                        </a:rPr>
                        <a:t>Sauvetage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Rockwell"/>
                          <a:ea typeface="Times New Roman"/>
                          <a:cs typeface="Times New Roman"/>
                        </a:rPr>
                        <a:t>Handball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latin typeface="Rockwell"/>
                          <a:ea typeface="Times New Roman"/>
                          <a:cs typeface="Times New Roman"/>
                        </a:rPr>
                        <a:t>TERMINALES</a:t>
                      </a:r>
                      <a:endParaRPr lang="fr-FR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Rockwell"/>
                          <a:ea typeface="Times New Roman"/>
                          <a:cs typeface="Times New Roman"/>
                        </a:rPr>
                        <a:t>Dossier + soutenance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Rockwell"/>
                          <a:ea typeface="Times New Roman"/>
                          <a:cs typeface="Times New Roman"/>
                        </a:rPr>
                        <a:t>Escalade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Rockwell"/>
                          <a:ea typeface="Times New Roman"/>
                          <a:cs typeface="Times New Roman"/>
                        </a:rPr>
                        <a:t>Escalade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Rockwel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>
                        <a:latin typeface="Rockwel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Rockwell"/>
                          <a:ea typeface="Times New Roman"/>
                          <a:cs typeface="Times New Roman"/>
                        </a:rPr>
                        <a:t>Relais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Rockwell"/>
                          <a:ea typeface="Times New Roman"/>
                          <a:cs typeface="Times New Roman"/>
                        </a:rPr>
                        <a:t>Handball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Rockwell"/>
                          <a:ea typeface="Times New Roman"/>
                          <a:cs typeface="Times New Roman"/>
                        </a:rPr>
                        <a:t>Handball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latin typeface="Rockwell"/>
                          <a:ea typeface="Times New Roman"/>
                          <a:cs typeface="Times New Roman"/>
                        </a:rPr>
                        <a:t>Handball</a:t>
                      </a:r>
                      <a:endParaRPr lang="fr-FR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latin typeface="Rockwell"/>
                          <a:ea typeface="Times New Roman"/>
                          <a:cs typeface="Times New Roman"/>
                        </a:rPr>
                        <a:t>Handball</a:t>
                      </a:r>
                      <a:endParaRPr lang="fr-F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advTm="20623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565</Words>
  <Application>Microsoft Office PowerPoint</Application>
  <PresentationFormat>Affichage à l'écran (4:3)</PresentationFormat>
  <Paragraphs>136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8</vt:i4>
      </vt:variant>
      <vt:variant>
        <vt:lpstr>Titres des diapositives</vt:lpstr>
      </vt:variant>
      <vt:variant>
        <vt:i4>25</vt:i4>
      </vt:variant>
    </vt:vector>
  </HeadingPairs>
  <TitlesOfParts>
    <vt:vector size="33" baseType="lpstr">
      <vt:lpstr>Verve</vt:lpstr>
      <vt:lpstr>1_Verve</vt:lpstr>
      <vt:lpstr>2_Verve</vt:lpstr>
      <vt:lpstr>Capitaux</vt:lpstr>
      <vt:lpstr>Apex</vt:lpstr>
      <vt:lpstr>3_Verve</vt:lpstr>
      <vt:lpstr>1_Apex</vt:lpstr>
      <vt:lpstr>2_Apex</vt:lpstr>
      <vt:lpstr>OPTION EPS  LYCEE LAVOISIER</vt:lpstr>
      <vt:lpstr>Diapositive 2</vt:lpstr>
      <vt:lpstr>4 OBJECTIFS</vt:lpstr>
      <vt:lpstr>3 THEMES - 6 ACTIVITES</vt:lpstr>
      <vt:lpstr>Des actions variées</vt:lpstr>
      <vt:lpstr>DES IMPLICATIONS EN MILIEU ASSOCIATIF</vt:lpstr>
      <vt:lpstr>DES PARTENARIATS</vt:lpstr>
      <vt:lpstr>CARACTERISTIQUES DES ELEVES CONCERNES </vt:lpstr>
      <vt:lpstr>Programmation</vt:lpstr>
      <vt:lpstr>CONDITIONS D'ACCES </vt:lpstr>
      <vt:lpstr>POURSUITE DE SCOLARITE </vt:lpstr>
      <vt:lpstr>VALORISATION DE COMPETENCES</vt:lpstr>
      <vt:lpstr>POURSUITE D'ETUDES </vt:lpstr>
      <vt:lpstr>Diapositive 14</vt:lpstr>
      <vt:lpstr>Cross UNSS   Championnat de France  2018 - 2019</vt:lpstr>
      <vt:lpstr>VOLLEY LOISIR ET COMPETITION</vt:lpstr>
      <vt:lpstr>JEUNES ORGANISATEURS</vt:lpstr>
      <vt:lpstr>ESCALADE LOISIR</vt:lpstr>
      <vt:lpstr>ORGANISATEURS JOURNEE SPORT PARTAGE</vt:lpstr>
      <vt:lpstr>ACAD. DE BASKET 2017</vt:lpstr>
      <vt:lpstr>FRANCE. FOOT FEMININ  2017-2018-2019</vt:lpstr>
      <vt:lpstr>Diapositive 22</vt:lpstr>
      <vt:lpstr>LA BAULE  </vt:lpstr>
      <vt:lpstr>EQUIPES D’ATHLETISME  France 2016 </vt:lpstr>
      <vt:lpstr>L'option EPS au lycée Lavoisier, toute une philosophie.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Albéric</dc:creator>
  <cp:lastModifiedBy>lochugarze</cp:lastModifiedBy>
  <cp:revision>70</cp:revision>
  <dcterms:created xsi:type="dcterms:W3CDTF">2015-02-27T13:09:04Z</dcterms:created>
  <dcterms:modified xsi:type="dcterms:W3CDTF">2019-03-28T12:48:34Z</dcterms:modified>
</cp:coreProperties>
</file>